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309" r:id="rId4"/>
    <p:sldId id="261" r:id="rId5"/>
    <p:sldId id="265" r:id="rId6"/>
    <p:sldId id="310" r:id="rId7"/>
    <p:sldId id="285" r:id="rId8"/>
    <p:sldId id="294" r:id="rId9"/>
    <p:sldId id="272" r:id="rId10"/>
    <p:sldId id="312" r:id="rId11"/>
    <p:sldId id="295" r:id="rId12"/>
    <p:sldId id="311" r:id="rId13"/>
    <p:sldId id="262" r:id="rId14"/>
    <p:sldId id="301" r:id="rId15"/>
    <p:sldId id="302" r:id="rId16"/>
    <p:sldId id="304" r:id="rId17"/>
    <p:sldId id="305" r:id="rId18"/>
    <p:sldId id="303" r:id="rId19"/>
    <p:sldId id="298" r:id="rId20"/>
    <p:sldId id="296" r:id="rId21"/>
    <p:sldId id="306" r:id="rId22"/>
    <p:sldId id="264" r:id="rId23"/>
    <p:sldId id="299" r:id="rId24"/>
    <p:sldId id="313" r:id="rId25"/>
    <p:sldId id="314" r:id="rId26"/>
    <p:sldId id="279" r:id="rId27"/>
    <p:sldId id="300" r:id="rId28"/>
    <p:sldId id="282" r:id="rId29"/>
    <p:sldId id="283" r:id="rId30"/>
    <p:sldId id="292" r:id="rId31"/>
    <p:sldId id="293" r:id="rId32"/>
    <p:sldId id="297" r:id="rId33"/>
    <p:sldId id="307" r:id="rId34"/>
    <p:sldId id="308" r:id="rId35"/>
    <p:sldId id="315" r:id="rId36"/>
    <p:sldId id="258" r:id="rId37"/>
    <p:sldId id="259" r:id="rId38"/>
    <p:sldId id="260" r:id="rId39"/>
    <p:sldId id="28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3F367C-C7CE-4699-9606-3C87C158213E}">
          <p14:sldIdLst>
            <p14:sldId id="256"/>
            <p14:sldId id="257"/>
            <p14:sldId id="309"/>
            <p14:sldId id="261"/>
            <p14:sldId id="265"/>
            <p14:sldId id="310"/>
            <p14:sldId id="285"/>
            <p14:sldId id="294"/>
            <p14:sldId id="272"/>
            <p14:sldId id="312"/>
            <p14:sldId id="295"/>
            <p14:sldId id="311"/>
            <p14:sldId id="262"/>
            <p14:sldId id="301"/>
            <p14:sldId id="302"/>
            <p14:sldId id="304"/>
            <p14:sldId id="305"/>
            <p14:sldId id="303"/>
            <p14:sldId id="298"/>
            <p14:sldId id="296"/>
            <p14:sldId id="306"/>
            <p14:sldId id="264"/>
            <p14:sldId id="299"/>
            <p14:sldId id="313"/>
            <p14:sldId id="314"/>
            <p14:sldId id="279"/>
            <p14:sldId id="300"/>
            <p14:sldId id="282"/>
            <p14:sldId id="283"/>
            <p14:sldId id="292"/>
            <p14:sldId id="293"/>
            <p14:sldId id="297"/>
            <p14:sldId id="307"/>
            <p14:sldId id="308"/>
            <p14:sldId id="315"/>
            <p14:sldId id="258"/>
            <p14:sldId id="259"/>
            <p14:sldId id="26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3" autoAdjust="0"/>
    <p:restoredTop sz="94660"/>
  </p:normalViewPr>
  <p:slideViewPr>
    <p:cSldViewPr snapToGrid="0">
      <p:cViewPr varScale="1">
        <p:scale>
          <a:sx n="67" d="100"/>
          <a:sy n="67" d="100"/>
        </p:scale>
        <p:origin x="9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0F596-D98E-4B87-A421-8EC16E391C5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20A45-78D4-4038-9038-2D56AECEA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46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C144-2EE0-48DE-AC6E-6F8195E5E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9FF236-8162-43A4-9757-46A015800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5A437-9051-4E77-8403-0E1C158C1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4F2B8-8D04-4BD7-A5BE-E2F608B68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244C3-2AEB-4B55-B0FC-7128FFA56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5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A4BD3-25DA-4D30-9A20-EEA750F31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C258F-3577-48DD-8530-6F78E5D2C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0417E-5981-4C27-A616-9F7A1CC4C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50C45-63D7-4BA9-9BB7-9912BF49C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E5643-B34E-4401-B1E3-CA42B5A4C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10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A282B7-2D01-47B4-9C5F-45019B7B1E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3AC60-2A91-41C4-8BCE-4F2CD69C7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253F8-C9B9-45B5-94F5-F740D44A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D59C6-CDA8-4D49-918C-F6BE66A0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63260-6E86-465D-8E29-97917E9A8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86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BA8DA-5B70-4636-8EDA-78F6F817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458EC-E415-4A66-A21E-61675516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2551F-7A09-4004-939B-43BF5C1AA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5602E-D455-4E49-B740-0AB5D5D33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9EE58-0BCD-45C6-9A72-7EC8C376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2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47246-B8AB-41D4-B7C3-9D305B2C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D5F49-340B-4A47-9618-BACF5D60C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85D25-B14B-4CE3-8204-4EF241979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FAEE8-94B3-40E1-8452-5331AD6CA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39E2D-37C0-41C2-ACCC-BC9EA8BF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10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84CAC-B158-47E0-9C4A-AB9CF624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5B8C0-EA27-4043-9920-C1F0054D8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09481-DEB8-4086-89AB-302DACF2D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154B6-2F0A-4752-B199-04782BD79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B045-97C4-447E-A7FD-DE569043F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FCA9A-743D-4E58-AB2F-23D74B53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70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B208-A2B1-4625-B251-10756BBF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E8C51-8C93-4C2E-88ED-871AB5D30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6A58A-C90B-4EA5-9B2D-5C8DEE764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4B0F56-30BF-4D8C-B4E8-D3E5CF9180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BADA03-1AF1-4E54-BE0E-23221EF306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7B49EE-BEB1-457B-A180-B59E388EB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E1D478-B04B-4A2F-91FF-4BC2B83C8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1A90B4-C58E-454E-A921-BB910317E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78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873B1-8346-4AEC-A658-D1C5983E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FF6C94-4234-4965-853C-C0687AFDD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A6C48-739A-4026-A939-4CC5A5961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594CF5-171F-4A42-A74B-AC2E7D8A5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21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FCCD2D-7AF7-4384-B332-B37A7796C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97A11-F3D9-46DB-96B2-84DB02416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1C0FB-BC80-4BBB-B7D2-214D5D58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65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D53D6-9D68-4EB9-9992-A3FB39CB1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B714C-3EDB-4E48-AB83-4E6F4B70B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34E926-03FC-482A-A336-0745259D1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18F12-DF3C-4B56-9C8F-D64FB0CFA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B6A89-45F2-46C5-B49E-511BC25CD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D8013-075A-4B5A-9505-30B128DC2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09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62FC1-56F4-4F76-8323-751A75761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356035-4066-4CC6-B095-73BD6E79AC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924DC-8234-40FF-A08A-337B955FD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28D85E-FAFA-4687-8319-8334F9326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69AF1-C6D0-4B4C-A03B-C59E0D587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0072C-C63D-4888-8AAB-967F454EB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2BCB26-EC61-43ED-B2C3-6095156AA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74E03-19E0-4907-B957-7265FC70F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DB554-FE90-4A8C-B40F-D6718057F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01F6F-B01B-4CAC-88BC-7704A83FC74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50EE0-C11E-4B10-BED2-B4EE0247A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C9C0A-C5A2-42F4-AA68-8CAF4F152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7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q=94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74&amp;network1=IA_ASOS&amp;zstation1=DSM&amp;network2=AWOS&amp;zstation2=IKV&amp;var=temp&amp;sdate=2019%2F02%2F04&amp;edate=2020%2F02%2F04&amp;dpi=100&amp;_fmt=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q=54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57&amp;network=IA_ASOS&amp;station=AMW&amp;year=2019&amp;var=max_rh&amp;dir=above&amp;thres=95&amp;dpi=100&amp;_fmt=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57&amp;network=IA_ASOS&amp;station=AMW&amp;year=2019&amp;var=max_rh&amp;dir=above&amp;thres=95&amp;dpi=100&amp;_fmt=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esonet.agron.iastate.edu/sites/windrose.phtml?station=IOW&amp;network=IA_ASO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mesonet.agron.iastate.edu/present/130903_isu/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onsite/features/cat.php?day=2016-08-3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77&amp;station=WMNI4&amp;opt=3&amp;sts=2017/04/01+1000&amp;ets=2017/06/01+1000&amp;dpi=100&amp;_fmt=pn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mesonet.agron.iastate.edu/plotting/auto/?_wait=no&amp;q=177&amp;station=WMNI4&amp;opt=1&amp;sts=2017/04/01+1000&amp;ets=2017/10/01+1000&amp;dpi=100&amp;_fmt=pn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mesonet.agron.iastate.edu/plotting/auto/?_wait=no&amp;q=177&amp;station=WMNI4&amp;opt=7&amp;sts=2017/04/01+1000&amp;ets=2017/10/01+1000&amp;dpi=100&amp;_fmt=png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onsite/features/cat.php?day=2009-04-09" TargetMode="External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onsite/features/cat.php?day=2019-06-14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ops.extension.iastate.edu/facts/corn-drydown-calculator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ops.extension.iastate.edu/facts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hyperlink" Target="https://mesonet.agron.iastate.edu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7405E-D707-4BF5-BD8D-E09779C1A5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Providing the E in G x</a:t>
            </a:r>
            <a:r>
              <a:rPr lang="en-US" i="1" dirty="0"/>
              <a:t> </a:t>
            </a:r>
            <a:r>
              <a:rPr lang="en-US" dirty="0"/>
              <a:t>E x</a:t>
            </a:r>
            <a:r>
              <a:rPr lang="en-US" i="1" dirty="0"/>
              <a:t> </a:t>
            </a:r>
            <a:r>
              <a:rPr lang="en-US" dirty="0"/>
              <a:t>M</a:t>
            </a:r>
            <a:br>
              <a:rPr lang="en-US" dirty="0"/>
            </a:br>
            <a:r>
              <a:rPr lang="en-US" sz="3200" dirty="0"/>
              <a:t>(well, most of the 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4D398A-0F31-43F8-8408-F913FB179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daryl</a:t>
            </a:r>
            <a:r>
              <a:rPr lang="en-US" dirty="0"/>
              <a:t> </a:t>
            </a:r>
            <a:r>
              <a:rPr lang="en-US" dirty="0" err="1"/>
              <a:t>herzmann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Agronomy 600B</a:t>
            </a:r>
          </a:p>
          <a:p>
            <a:r>
              <a:rPr lang="en-US" dirty="0"/>
              <a:t>5 Feb 2020</a:t>
            </a:r>
          </a:p>
        </p:txBody>
      </p:sp>
    </p:spTree>
    <p:extLst>
      <p:ext uri="{BB962C8B-B14F-4D97-AF65-F5344CB8AC3E}">
        <p14:creationId xmlns:p14="http://schemas.microsoft.com/office/powerpoint/2010/main" val="3811908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1E8F7-0387-41B5-A975-89EDC07C3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know what you want?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4FACE-6B05-4D6F-93EC-B07090A88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46651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What spatial and time scale are you at?</a:t>
            </a:r>
          </a:p>
          <a:p>
            <a:pPr lvl="1"/>
            <a:r>
              <a:rPr lang="en-US" dirty="0"/>
              <a:t>I want the wind speed for my “back 40” at 8 AM on 5 Jun 2019, when my spray drifted into the neighbor’s field.</a:t>
            </a:r>
          </a:p>
          <a:p>
            <a:pPr lvl="1"/>
            <a:r>
              <a:rPr lang="en-US" dirty="0"/>
              <a:t>I want climate district 2019 growing season precipitation to correlate with yield.</a:t>
            </a:r>
          </a:p>
          <a:p>
            <a:pPr lvl="1"/>
            <a:r>
              <a:rPr lang="en-US" dirty="0"/>
              <a:t>I want the 2-5 PM precipitation on 8 Aug 2019 to file a weather insurance claim for my festival.</a:t>
            </a:r>
          </a:p>
          <a:p>
            <a:pPr lvl="1"/>
            <a:r>
              <a:rPr lang="en-US" dirty="0"/>
              <a:t>I want within 1% accurate solar radiation (PAR) data for my crop growth model.</a:t>
            </a:r>
          </a:p>
          <a:p>
            <a:r>
              <a:rPr lang="en-US" dirty="0"/>
              <a:t>Building a website to support all the above is an untenable challenge to meet. Always one-offs.</a:t>
            </a:r>
          </a:p>
          <a:p>
            <a:pPr lvl="1"/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FB5CB3-ADAE-4989-A582-3AB62F122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144" y="47625"/>
            <a:ext cx="3810000" cy="6762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5EC40B-460D-4847-A0A2-7D53B96B884B}"/>
              </a:ext>
            </a:extLst>
          </p:cNvPr>
          <p:cNvSpPr txBox="1"/>
          <p:nvPr/>
        </p:nvSpPr>
        <p:spPr>
          <a:xfrm>
            <a:off x="5056141" y="6323846"/>
            <a:ext cx="27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http://iphonefaketext.com/</a:t>
            </a:r>
          </a:p>
        </p:txBody>
      </p:sp>
    </p:spTree>
    <p:extLst>
      <p:ext uri="{BB962C8B-B14F-4D97-AF65-F5344CB8AC3E}">
        <p14:creationId xmlns:p14="http://schemas.microsoft.com/office/powerpoint/2010/main" val="7264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Variables to Discuss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2133600"/>
            <a:ext cx="9514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Air Temperature, Humidity, and Wind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Solar Radiation</a:t>
            </a:r>
          </a:p>
        </p:txBody>
      </p:sp>
    </p:spTree>
    <p:extLst>
      <p:ext uri="{BB962C8B-B14F-4D97-AF65-F5344CB8AC3E}">
        <p14:creationId xmlns:p14="http://schemas.microsoft.com/office/powerpoint/2010/main" val="2484500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380E682-A55B-43CA-8110-A01559E40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833" y="0"/>
            <a:ext cx="8657167" cy="6492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941D08-18D5-43FF-90D0-E781808C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Bias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EF846A-153D-4394-A1CC-1AFE55672F6C}"/>
              </a:ext>
            </a:extLst>
          </p:cNvPr>
          <p:cNvSpPr txBox="1"/>
          <p:nvPr/>
        </p:nvSpPr>
        <p:spPr>
          <a:xfrm>
            <a:off x="10305564" y="5325875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A1AA6-317A-45E7-B280-645BCBAD3755}"/>
              </a:ext>
            </a:extLst>
          </p:cNvPr>
          <p:cNvSpPr txBox="1"/>
          <p:nvPr/>
        </p:nvSpPr>
        <p:spPr>
          <a:xfrm>
            <a:off x="544749" y="1964986"/>
            <a:ext cx="28210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“daily” data is a lie.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are instead 24 hour interval values at some observation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That observation time matters.</a:t>
            </a:r>
          </a:p>
        </p:txBody>
      </p:sp>
    </p:spTree>
    <p:extLst>
      <p:ext uri="{BB962C8B-B14F-4D97-AF65-F5344CB8AC3E}">
        <p14:creationId xmlns:p14="http://schemas.microsoft.com/office/powerpoint/2010/main" val="1789836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micro-climates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Subtle topography / elevation change makes a difference!</a:t>
            </a:r>
          </a:p>
          <a:p>
            <a:r>
              <a:rPr lang="en-US" dirty="0"/>
              <a:t>We don’t have enough sensors nor sensor sensitivity to measure this effect.</a:t>
            </a:r>
          </a:p>
          <a:p>
            <a:r>
              <a:rPr lang="en-US" dirty="0"/>
              <a:t>If you are studying agronomic variability at this scale, you likely need to consider that weather/climate varies too.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1473658"/>
            <a:ext cx="5486401" cy="52835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05901" y="6365659"/>
            <a:ext cx="2480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Photo: </a:t>
            </a:r>
            <a:r>
              <a:rPr lang="en-US" b="1" dirty="0" err="1">
                <a:solidFill>
                  <a:schemeClr val="bg1"/>
                </a:solidFill>
              </a:rPr>
              <a:t>Dr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Elywnn</a:t>
            </a:r>
            <a:r>
              <a:rPr lang="en-US" b="1" dirty="0">
                <a:solidFill>
                  <a:schemeClr val="bg1"/>
                </a:solidFill>
              </a:rPr>
              <a:t> Taylor</a:t>
            </a:r>
          </a:p>
        </p:txBody>
      </p:sp>
    </p:spTree>
    <p:extLst>
      <p:ext uri="{BB962C8B-B14F-4D97-AF65-F5344CB8AC3E}">
        <p14:creationId xmlns:p14="http://schemas.microsoft.com/office/powerpoint/2010/main" val="2786035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pencil&#10;&#10;Description automatically generated">
            <a:extLst>
              <a:ext uri="{FF2B5EF4-FFF2-40B4-BE49-F238E27FC236}">
                <a16:creationId xmlns:a16="http://schemas.microsoft.com/office/drawing/2014/main" id="{296CDE80-A06D-4B58-BC52-5C38BDE0AB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" y="972766"/>
            <a:ext cx="6628837" cy="497162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AEF76-3CBA-4E5B-B53E-5251F71E6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84460" y="1825625"/>
            <a:ext cx="4369340" cy="4351338"/>
          </a:xfrm>
        </p:spPr>
        <p:txBody>
          <a:bodyPr/>
          <a:lstStyle/>
          <a:p>
            <a:r>
              <a:rPr lang="en-US" dirty="0"/>
              <a:t>Urban areas are generally warmer than rural due to albedo and heat holding capacity differences.</a:t>
            </a:r>
          </a:p>
          <a:p>
            <a:r>
              <a:rPr lang="en-US" dirty="0"/>
              <a:t>UHI is even noticeable in smaller Iowa towns.</a:t>
            </a:r>
          </a:p>
          <a:p>
            <a:r>
              <a:rPr lang="en-US" dirty="0"/>
              <a:t>Magnitude of this difference may not matter for your usage case.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BCC905-CF46-44B8-A24F-F4A19BD7A37A}"/>
              </a:ext>
            </a:extLst>
          </p:cNvPr>
          <p:cNvSpPr txBox="1"/>
          <p:nvPr/>
        </p:nvSpPr>
        <p:spPr>
          <a:xfrm>
            <a:off x="1000125" y="6372225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08D84-98EE-4E8B-BF5A-7727D6585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365125"/>
            <a:ext cx="4952999" cy="1032669"/>
          </a:xfrm>
        </p:spPr>
        <p:txBody>
          <a:bodyPr/>
          <a:lstStyle/>
          <a:p>
            <a:r>
              <a:rPr lang="en-US" dirty="0"/>
              <a:t>Urban Heat Island</a:t>
            </a:r>
          </a:p>
        </p:txBody>
      </p:sp>
    </p:spTree>
    <p:extLst>
      <p:ext uri="{BB962C8B-B14F-4D97-AF65-F5344CB8AC3E}">
        <p14:creationId xmlns:p14="http://schemas.microsoft.com/office/powerpoint/2010/main" val="783468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F89E4B4-CF91-4D67-BB73-53062211B3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823" y="50649"/>
            <a:ext cx="8898240" cy="667367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220879-F7FC-4DEF-A7C6-99D9DA8BAD11}"/>
              </a:ext>
            </a:extLst>
          </p:cNvPr>
          <p:cNvSpPr txBox="1"/>
          <p:nvPr/>
        </p:nvSpPr>
        <p:spPr>
          <a:xfrm>
            <a:off x="10829682" y="6096874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01FDE-2F95-45A8-B5DA-5CE062D29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9" y="365125"/>
            <a:ext cx="10939461" cy="1325563"/>
          </a:xfrm>
        </p:spPr>
        <p:txBody>
          <a:bodyPr/>
          <a:lstStyle/>
          <a:p>
            <a:r>
              <a:rPr lang="en-US" dirty="0"/>
              <a:t>Soil</a:t>
            </a:r>
            <a:br>
              <a:rPr lang="en-US" dirty="0"/>
            </a:br>
            <a:r>
              <a:rPr lang="en-US" dirty="0"/>
              <a:t>Differences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C84626-629E-4E47-B1DD-7C91C813C058}"/>
              </a:ext>
            </a:extLst>
          </p:cNvPr>
          <p:cNvSpPr/>
          <p:nvPr/>
        </p:nvSpPr>
        <p:spPr>
          <a:xfrm>
            <a:off x="3910519" y="4038600"/>
            <a:ext cx="1575881" cy="16383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45F0B7-76C6-405B-B3F5-BD2FB3EFC039}"/>
              </a:ext>
            </a:extLst>
          </p:cNvPr>
          <p:cNvSpPr txBox="1"/>
          <p:nvPr/>
        </p:nvSpPr>
        <p:spPr>
          <a:xfrm>
            <a:off x="414339" y="2057400"/>
            <a:ext cx="27664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Waterloo’s site has soil with larger sand content and will cool faster under light wind condition.</a:t>
            </a:r>
          </a:p>
        </p:txBody>
      </p:sp>
    </p:spTree>
    <p:extLst>
      <p:ext uri="{BB962C8B-B14F-4D97-AF65-F5344CB8AC3E}">
        <p14:creationId xmlns:p14="http://schemas.microsoft.com/office/powerpoint/2010/main" val="3213017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8006C1-952F-4791-995D-2B12D4BE3E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" y="271463"/>
            <a:ext cx="7563909" cy="567293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E780D2-B5CC-42E0-8D5F-0252558EEF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0925" y="1825625"/>
            <a:ext cx="3952874" cy="4351338"/>
          </a:xfrm>
        </p:spPr>
        <p:txBody>
          <a:bodyPr/>
          <a:lstStyle/>
          <a:p>
            <a:r>
              <a:rPr lang="en-US" dirty="0"/>
              <a:t>As the name implies, the value is relative.</a:t>
            </a:r>
          </a:p>
          <a:p>
            <a:r>
              <a:rPr lang="en-US" dirty="0"/>
              <a:t>On average, the lowest RH values happen in the spring/fall (black line).</a:t>
            </a:r>
          </a:p>
          <a:p>
            <a:r>
              <a:rPr lang="en-US" dirty="0"/>
              <a:t>Daily average RH is about the same in summer and winter (huh?)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039589-E573-48AD-9D7B-CEF3519443BD}"/>
              </a:ext>
            </a:extLst>
          </p:cNvPr>
          <p:cNvSpPr txBox="1"/>
          <p:nvPr/>
        </p:nvSpPr>
        <p:spPr>
          <a:xfrm>
            <a:off x="3957638" y="5759728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0683C0-6C77-401A-A4A1-B4D89CAE0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925" y="365125"/>
            <a:ext cx="3952874" cy="1325563"/>
          </a:xfrm>
        </p:spPr>
        <p:txBody>
          <a:bodyPr/>
          <a:lstStyle/>
          <a:p>
            <a:r>
              <a:rPr lang="en-US" dirty="0"/>
              <a:t>Relative Humidity</a:t>
            </a:r>
          </a:p>
        </p:txBody>
      </p:sp>
    </p:spTree>
    <p:extLst>
      <p:ext uri="{BB962C8B-B14F-4D97-AF65-F5344CB8AC3E}">
        <p14:creationId xmlns:p14="http://schemas.microsoft.com/office/powerpoint/2010/main" val="1795579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BD3EED-7B0C-405E-97E1-4B8F171E5D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764059" cy="657304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E2599-A37B-4952-BF12-3BB9715AE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35046" y="1825625"/>
            <a:ext cx="3318754" cy="4351338"/>
          </a:xfrm>
        </p:spPr>
        <p:txBody>
          <a:bodyPr/>
          <a:lstStyle/>
          <a:p>
            <a:r>
              <a:rPr lang="en-US" dirty="0"/>
              <a:t>VPD is a more direct and comparable measure of humidity.</a:t>
            </a:r>
          </a:p>
          <a:p>
            <a:r>
              <a:rPr lang="en-US" dirty="0"/>
              <a:t>Air’s demand / pull of water vapor.</a:t>
            </a:r>
          </a:p>
          <a:p>
            <a:r>
              <a:rPr lang="en-US" dirty="0"/>
              <a:t>2019 values show a decreased demand from average.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32EA4A-E39B-4EA2-B511-525CDDDC94B6}"/>
              </a:ext>
            </a:extLst>
          </p:cNvPr>
          <p:cNvSpPr txBox="1"/>
          <p:nvPr/>
        </p:nvSpPr>
        <p:spPr>
          <a:xfrm>
            <a:off x="3618689" y="6381345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567D0-7CCC-4199-865E-CCD626ABD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046" y="365125"/>
            <a:ext cx="331875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Vapor Pressure Deficit (VPD)</a:t>
            </a:r>
          </a:p>
        </p:txBody>
      </p:sp>
    </p:spTree>
    <p:extLst>
      <p:ext uri="{BB962C8B-B14F-4D97-AF65-F5344CB8AC3E}">
        <p14:creationId xmlns:p14="http://schemas.microsoft.com/office/powerpoint/2010/main" val="3441305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32" y="407773"/>
            <a:ext cx="8732042" cy="5821364"/>
          </a:xfrm>
        </p:spPr>
      </p:pic>
      <p:sp>
        <p:nvSpPr>
          <p:cNvPr id="5" name="TextBox 4"/>
          <p:cNvSpPr txBox="1"/>
          <p:nvPr/>
        </p:nvSpPr>
        <p:spPr>
          <a:xfrm>
            <a:off x="2057400" y="381000"/>
            <a:ext cx="8001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ISU “Tall Towers” </a:t>
            </a:r>
            <a:r>
              <a:rPr lang="en-US" sz="2800" b="1" dirty="0">
                <a:solidFill>
                  <a:schemeClr val="accent2"/>
                </a:solidFill>
              </a:rPr>
              <a:t>1 second interval </a:t>
            </a:r>
            <a:r>
              <a:rPr lang="en-US" sz="2800" dirty="0"/>
              <a:t>Wind Speed [</a:t>
            </a:r>
            <a:r>
              <a:rPr lang="en-US" sz="2800" dirty="0" err="1"/>
              <a:t>mps</a:t>
            </a:r>
            <a:r>
              <a:rPr lang="en-US" sz="2800" dirty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0600" y="5105400"/>
            <a:ext cx="54554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28800" y="5486401"/>
            <a:ext cx="7924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Two sensors at same height, mounted at different directions on the tower. We also have 20 Hz data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429000" y="4191001"/>
            <a:ext cx="5083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entire plot is just 1 minute of data!</a:t>
            </a:r>
          </a:p>
        </p:txBody>
      </p:sp>
      <p:sp>
        <p:nvSpPr>
          <p:cNvPr id="10" name="Left Arrow 9"/>
          <p:cNvSpPr/>
          <p:nvPr/>
        </p:nvSpPr>
        <p:spPr>
          <a:xfrm>
            <a:off x="2286000" y="4341168"/>
            <a:ext cx="914400" cy="2308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 rot="10800000">
            <a:off x="8610600" y="4341167"/>
            <a:ext cx="914400" cy="2308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32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928" y="329609"/>
            <a:ext cx="5552872" cy="5552872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329609"/>
            <a:ext cx="5552872" cy="5552872"/>
          </a:xfrm>
        </p:spPr>
      </p:pic>
      <p:sp>
        <p:nvSpPr>
          <p:cNvPr id="9" name="TextBox 8"/>
          <p:cNvSpPr txBox="1"/>
          <p:nvPr/>
        </p:nvSpPr>
        <p:spPr>
          <a:xfrm>
            <a:off x="5504964" y="601980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Web Link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9A1DF-3669-4BB1-BD1C-1D2FB3BAE757}"/>
              </a:ext>
            </a:extLst>
          </p:cNvPr>
          <p:cNvSpPr txBox="1"/>
          <p:nvPr/>
        </p:nvSpPr>
        <p:spPr>
          <a:xfrm>
            <a:off x="3988651" y="192290"/>
            <a:ext cx="1516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February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9DA34-054A-42C5-87C8-9286DF145CA0}"/>
              </a:ext>
            </a:extLst>
          </p:cNvPr>
          <p:cNvSpPr txBox="1"/>
          <p:nvPr/>
        </p:nvSpPr>
        <p:spPr>
          <a:xfrm>
            <a:off x="10056076" y="192290"/>
            <a:ext cx="1220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August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91534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EDE9-8CE1-4784-879F-B439C8409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2037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Genetics (G) x Environment (E) x Management (M)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4AD66-818A-4A38-BF04-23EE30995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 Jerry Hatfield et al review paper (Agronomy Journal 2015) introduces M into the G x E equation to increase actual yield vs just yield potential.</a:t>
            </a:r>
          </a:p>
          <a:p>
            <a:r>
              <a:rPr lang="en-US" i="1" dirty="0"/>
              <a:t>“The rationale for a departure from the classic G × E interaction is to highlight the </a:t>
            </a:r>
            <a:r>
              <a:rPr lang="en-US" b="1" i="1" dirty="0"/>
              <a:t>effects of climate variability </a:t>
            </a:r>
            <a:r>
              <a:rPr lang="en-US" i="1" dirty="0"/>
              <a:t>on the environment factor, and the opportunities for </a:t>
            </a:r>
            <a:r>
              <a:rPr lang="en-US" b="1" i="1" dirty="0"/>
              <a:t>management to enhance performance of genetic </a:t>
            </a:r>
            <a:r>
              <a:rPr lang="en-US" i="1" dirty="0"/>
              <a:t>resources under varying environmental conditions.”</a:t>
            </a:r>
          </a:p>
          <a:p>
            <a:r>
              <a:rPr lang="en-US" dirty="0"/>
              <a:t>Knowledge of the Environment can inform Genetic and Management decisions.  Perhaps then, </a:t>
            </a:r>
            <a:r>
              <a:rPr lang="en-US" u="sng" dirty="0">
                <a:latin typeface="Consolas" panose="020B0609020204030204" pitchFamily="49" charset="0"/>
              </a:rPr>
              <a:t>G = f(E)… </a:t>
            </a:r>
            <a:r>
              <a:rPr lang="en-US" dirty="0"/>
              <a:t> and </a:t>
            </a:r>
            <a:r>
              <a:rPr lang="en-US" u="sng" dirty="0">
                <a:latin typeface="Consolas" panose="020B0609020204030204" pitchFamily="49" charset="0"/>
              </a:rPr>
              <a:t>M = f(G, E)…</a:t>
            </a:r>
          </a:p>
        </p:txBody>
      </p:sp>
    </p:spTree>
    <p:extLst>
      <p:ext uri="{BB962C8B-B14F-4D97-AF65-F5344CB8AC3E}">
        <p14:creationId xmlns:p14="http://schemas.microsoft.com/office/powerpoint/2010/main" val="2874382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Variables to Discuss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2133600"/>
            <a:ext cx="9514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Air Temperature, Humidity, and Wind</a:t>
            </a:r>
          </a:p>
          <a:p>
            <a:r>
              <a:rPr lang="en-US" sz="3600" b="1" dirty="0"/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Solar Radiation</a:t>
            </a:r>
          </a:p>
        </p:txBody>
      </p:sp>
    </p:spTree>
    <p:extLst>
      <p:ext uri="{BB962C8B-B14F-4D97-AF65-F5344CB8AC3E}">
        <p14:creationId xmlns:p14="http://schemas.microsoft.com/office/powerpoint/2010/main" val="1240763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 Variability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Iowa Flood Center experiment with tipping buckets 3 feet apart</a:t>
            </a:r>
          </a:p>
          <a:p>
            <a:r>
              <a:rPr lang="en-US" dirty="0"/>
              <a:t>Found some cases of noticeable differences between these two gauges</a:t>
            </a:r>
          </a:p>
          <a:p>
            <a:r>
              <a:rPr lang="en-US" dirty="0"/>
              <a:t>In general case, which gauge is right?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48706"/>
            <a:ext cx="4038600" cy="3028950"/>
          </a:xfrm>
        </p:spPr>
      </p:pic>
      <p:sp>
        <p:nvSpPr>
          <p:cNvPr id="13" name="TextBox 12"/>
          <p:cNvSpPr txBox="1"/>
          <p:nvPr/>
        </p:nvSpPr>
        <p:spPr>
          <a:xfrm>
            <a:off x="4495801" y="5791113"/>
            <a:ext cx="595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http://iowafloodcenter.org/notes-from-the-field-rain-gauges/</a:t>
            </a:r>
          </a:p>
        </p:txBody>
      </p:sp>
    </p:spTree>
    <p:extLst>
      <p:ext uri="{BB962C8B-B14F-4D97-AF65-F5344CB8AC3E}">
        <p14:creationId xmlns:p14="http://schemas.microsoft.com/office/powerpoint/2010/main" val="1930910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Bah, My weather station at my house is highly accurate!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8" t="4101" r="28302"/>
          <a:stretch/>
        </p:blipFill>
        <p:spPr>
          <a:xfrm>
            <a:off x="609921" y="1596151"/>
            <a:ext cx="3960596" cy="4534059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63" y="1580543"/>
            <a:ext cx="6830909" cy="4549667"/>
          </a:xfrm>
        </p:spPr>
      </p:pic>
      <p:sp>
        <p:nvSpPr>
          <p:cNvPr id="7" name="TextBox 6"/>
          <p:cNvSpPr txBox="1"/>
          <p:nvPr/>
        </p:nvSpPr>
        <p:spPr>
          <a:xfrm>
            <a:off x="4847162" y="6123543"/>
            <a:ext cx="683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https://www.wunderground.com/weatherstation/installationguide.asp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8DF8BE-7CE9-466A-8F2B-E71F3C001729}"/>
              </a:ext>
            </a:extLst>
          </p:cNvPr>
          <p:cNvSpPr txBox="1"/>
          <p:nvPr/>
        </p:nvSpPr>
        <p:spPr>
          <a:xfrm>
            <a:off x="609920" y="6123543"/>
            <a:ext cx="305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daryl’s</a:t>
            </a:r>
            <a:r>
              <a:rPr lang="en-US" dirty="0"/>
              <a:t> rain gauge at his house</a:t>
            </a:r>
          </a:p>
        </p:txBody>
      </p:sp>
    </p:spTree>
    <p:extLst>
      <p:ext uri="{BB962C8B-B14F-4D97-AF65-F5344CB8AC3E}">
        <p14:creationId xmlns:p14="http://schemas.microsoft.com/office/powerpoint/2010/main" val="4259620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answer to:</a:t>
            </a:r>
            <a:br>
              <a:rPr lang="en-US" dirty="0"/>
            </a:br>
            <a:r>
              <a:rPr lang="en-US" sz="3100" dirty="0">
                <a:hlinkClick r:id="rId2"/>
              </a:rPr>
              <a:t>“How much did it rain in Ames on 25 June 2010?”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876882"/>
              </p:ext>
            </p:extLst>
          </p:nvPr>
        </p:nvGraphicFramePr>
        <p:xfrm>
          <a:off x="838200" y="1305881"/>
          <a:ext cx="10877550" cy="379476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766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6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9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56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875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6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5895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IEM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</a:rPr>
                        <a:t> QC COOP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SchoolNet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0.57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CoCoRaHS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???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Stage IV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0.22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ASOS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0.13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RWIS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 ?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ISUAG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1" baseline="0" dirty="0" err="1">
                          <a:solidFill>
                            <a:schemeClr val="tx1"/>
                          </a:solidFill>
                        </a:rPr>
                        <a:t>AgFm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NARR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0.19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ASOS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</a:rPr>
                        <a:t> DSM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1.11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Lincoln Way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 ?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Others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0.53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TRMM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ASOS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</a:rPr>
                        <a:t> DSM </a:t>
                      </a:r>
                      <a:r>
                        <a:rPr lang="en-US" sz="1800" b="1" baseline="0" dirty="0" err="1">
                          <a:solidFill>
                            <a:schemeClr val="tx1"/>
                          </a:solidFill>
                        </a:rPr>
                        <a:t>Hr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0.33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Ada Hayden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0.93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DMX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</a:rPr>
                        <a:t> 1hr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0.30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54864" marB="54864"/>
                </a:tc>
                <a:tc>
                  <a:txBody>
                    <a:bodyPr/>
                    <a:lstStyle/>
                    <a:p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54864" marB="5486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ASOS 1min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0.36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H2O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Trtment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0.47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DMX Storm T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54864" marB="54864"/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54864" marB="5486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752600" y="5454684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simply average and get: </a:t>
            </a:r>
            <a:r>
              <a:rPr lang="en-US" sz="2400" b="1" dirty="0"/>
              <a:t>0.36176470588</a:t>
            </a:r>
            <a:r>
              <a:rPr lang="en-US" sz="2400" dirty="0"/>
              <a:t> inches!  What precision!</a:t>
            </a:r>
          </a:p>
        </p:txBody>
      </p:sp>
    </p:spTree>
    <p:extLst>
      <p:ext uri="{BB962C8B-B14F-4D97-AF65-F5344CB8AC3E}">
        <p14:creationId xmlns:p14="http://schemas.microsoft.com/office/powerpoint/2010/main" val="1384330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5CB00-ACC8-47F4-9DEE-6A33BCB9E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59094" cy="1325563"/>
          </a:xfrm>
        </p:spPr>
        <p:txBody>
          <a:bodyPr/>
          <a:lstStyle/>
          <a:p>
            <a:r>
              <a:rPr lang="en-US" dirty="0"/>
              <a:t>RADAR does not</a:t>
            </a:r>
            <a:br>
              <a:rPr lang="en-US" dirty="0"/>
            </a:br>
            <a:r>
              <a:rPr lang="en-US" dirty="0"/>
              <a:t>measure </a:t>
            </a:r>
            <a:r>
              <a:rPr lang="en-US" dirty="0" err="1"/>
              <a:t>precip</a:t>
            </a:r>
            <a:r>
              <a:rPr lang="en-US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D45B9-2FDE-4CEA-BFCA-11D4BD4EE1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92166" cy="4351338"/>
          </a:xfrm>
        </p:spPr>
        <p:txBody>
          <a:bodyPr/>
          <a:lstStyle/>
          <a:p>
            <a:r>
              <a:rPr lang="en-US" dirty="0"/>
              <a:t>Plot Shown:</a:t>
            </a:r>
          </a:p>
          <a:p>
            <a:pPr lvl="1"/>
            <a:r>
              <a:rPr lang="en-US" dirty="0"/>
              <a:t>RADAR </a:t>
            </a:r>
            <a:r>
              <a:rPr lang="en-US" dirty="0" err="1"/>
              <a:t>est</a:t>
            </a:r>
            <a:r>
              <a:rPr lang="en-US" dirty="0"/>
              <a:t>: 1.50”</a:t>
            </a:r>
          </a:p>
          <a:p>
            <a:pPr lvl="1"/>
            <a:r>
              <a:rPr lang="en-US" dirty="0"/>
              <a:t>Airport Ob: 3.79”</a:t>
            </a:r>
          </a:p>
          <a:p>
            <a:r>
              <a:rPr lang="en-US" dirty="0"/>
              <a:t>Primary problem:</a:t>
            </a:r>
          </a:p>
          <a:p>
            <a:pPr lvl="1"/>
            <a:r>
              <a:rPr lang="en-US" dirty="0"/>
              <a:t>Earth is round!</a:t>
            </a:r>
          </a:p>
          <a:p>
            <a:r>
              <a:rPr lang="en-US" dirty="0"/>
              <a:t>Apply best science and at least try!</a:t>
            </a:r>
          </a:p>
          <a:p>
            <a:pPr lvl="1"/>
            <a:r>
              <a:rPr lang="en-US" dirty="0"/>
              <a:t>The IEM has several RADAR derived </a:t>
            </a:r>
            <a:r>
              <a:rPr lang="en-US" dirty="0" err="1"/>
              <a:t>precip</a:t>
            </a:r>
            <a:r>
              <a:rPr lang="en-US" dirty="0"/>
              <a:t> datasets.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0F09161-0BC1-4C78-A22B-950CC933D3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553" y="585939"/>
            <a:ext cx="7042826" cy="528212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08C9E2-7FB3-4938-B7AE-790BABBA4E76}"/>
              </a:ext>
            </a:extLst>
          </p:cNvPr>
          <p:cNvSpPr txBox="1"/>
          <p:nvPr/>
        </p:nvSpPr>
        <p:spPr>
          <a:xfrm>
            <a:off x="10761143" y="5868059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900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3AB2A6-2F57-4DF0-BF41-B450C3837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back to,</a:t>
            </a:r>
            <a:br>
              <a:rPr lang="en-US" dirty="0"/>
            </a:br>
            <a:r>
              <a:rPr lang="en-US" dirty="0"/>
              <a:t>Do you know what you want?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CDB86E-C6AF-470A-AC27-FC9275336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 you care if the liquid equivalent of snowfall is measured?</a:t>
            </a:r>
          </a:p>
          <a:p>
            <a:pPr lvl="1"/>
            <a:r>
              <a:rPr lang="en-US" dirty="0"/>
              <a:t>You are stuck with ‘daily’ NWS COOP data.</a:t>
            </a:r>
          </a:p>
          <a:p>
            <a:r>
              <a:rPr lang="en-US" dirty="0"/>
              <a:t>Do you want snowfall and snow cover data?</a:t>
            </a:r>
          </a:p>
          <a:p>
            <a:pPr lvl="1"/>
            <a:r>
              <a:rPr lang="en-US" dirty="0"/>
              <a:t>Well, let us have a talk.</a:t>
            </a:r>
          </a:p>
          <a:p>
            <a:r>
              <a:rPr lang="en-US" dirty="0"/>
              <a:t>Do you want the yearly climatology to compare with an observation?</a:t>
            </a:r>
          </a:p>
          <a:p>
            <a:pPr lvl="1"/>
            <a:r>
              <a:rPr lang="en-US" dirty="0"/>
              <a:t>The longer the time scale, the safer you are and the further away distance you can use to find an available station.  NWS COOP is great for this.</a:t>
            </a:r>
          </a:p>
          <a:p>
            <a:r>
              <a:rPr lang="en-US" dirty="0"/>
              <a:t>Do you want hourly data during the warm season?</a:t>
            </a:r>
          </a:p>
          <a:p>
            <a:pPr lvl="1"/>
            <a:r>
              <a:rPr lang="en-US" dirty="0"/>
              <a:t>ISU Soil Moisture and ASOS/AWOS will likely be OK, with some caveats.</a:t>
            </a:r>
          </a:p>
          <a:p>
            <a:r>
              <a:rPr lang="en-US" dirty="0"/>
              <a:t>Do you want two minute interval intensity information to do soil erosion modeling?</a:t>
            </a:r>
          </a:p>
          <a:p>
            <a:pPr lvl="1"/>
            <a:r>
              <a:rPr lang="en-US" dirty="0"/>
              <a:t>Sorry, the Daily Erosion Project owns many patents in this space. </a:t>
            </a:r>
          </a:p>
        </p:txBody>
      </p:sp>
      <p:pic>
        <p:nvPicPr>
          <p:cNvPr id="8" name="Graphic 7" descr="Sunglasses face with no fill">
            <a:extLst>
              <a:ext uri="{FF2B5EF4-FFF2-40B4-BE49-F238E27FC236}">
                <a16:creationId xmlns:a16="http://schemas.microsoft.com/office/drawing/2014/main" id="{C83905E6-F466-4961-BB56-0E4082A9C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0758" y="53975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83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Variables to Discuss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2133600"/>
            <a:ext cx="9514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Air Temperature, Humidity, and Wind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b="1" dirty="0"/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Solar Radiation</a:t>
            </a:r>
          </a:p>
        </p:txBody>
      </p:sp>
    </p:spTree>
    <p:extLst>
      <p:ext uri="{BB962C8B-B14F-4D97-AF65-F5344CB8AC3E}">
        <p14:creationId xmlns:p14="http://schemas.microsoft.com/office/powerpoint/2010/main" val="3546275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dry grass field&#10;&#10;Description automatically generated">
            <a:extLst>
              <a:ext uri="{FF2B5EF4-FFF2-40B4-BE49-F238E27FC236}">
                <a16:creationId xmlns:a16="http://schemas.microsoft.com/office/drawing/2014/main" id="{4855AB81-D83C-48DA-AC94-4F89B16A1A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914683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50461B-373D-487D-B318-410EDE5D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9122" y="365125"/>
            <a:ext cx="5964677" cy="1325563"/>
          </a:xfrm>
        </p:spPr>
        <p:txBody>
          <a:bodyPr/>
          <a:lstStyle/>
          <a:p>
            <a:r>
              <a:rPr lang="en-US" b="1" dirty="0"/>
              <a:t>ISU Soil Moisture Station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194618-5873-4B43-A145-5C7956E90F28}"/>
              </a:ext>
            </a:extLst>
          </p:cNvPr>
          <p:cNvSpPr txBox="1"/>
          <p:nvPr/>
        </p:nvSpPr>
        <p:spPr>
          <a:xfrm>
            <a:off x="95424" y="1030828"/>
            <a:ext cx="17940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Wind Speed </a:t>
            </a:r>
          </a:p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+ Direction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F8BC7D-AECA-4E23-96B0-095BA99C6475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889505" y="1215495"/>
            <a:ext cx="1125159" cy="23083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33FFD2-74E5-437B-990B-1CB4C6234DFD}"/>
              </a:ext>
            </a:extLst>
          </p:cNvPr>
          <p:cNvSpPr txBox="1"/>
          <p:nvPr/>
        </p:nvSpPr>
        <p:spPr>
          <a:xfrm>
            <a:off x="343074" y="2598003"/>
            <a:ext cx="1606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Solar Panel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AFBB41-8FA8-4BE8-AD29-E68C419860F0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949989" y="2782670"/>
            <a:ext cx="1312325" cy="4616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6032A2F-B3C6-4241-8AFC-E1F7546CDD57}"/>
              </a:ext>
            </a:extLst>
          </p:cNvPr>
          <p:cNvSpPr txBox="1"/>
          <p:nvPr/>
        </p:nvSpPr>
        <p:spPr>
          <a:xfrm>
            <a:off x="5198959" y="1640314"/>
            <a:ext cx="212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Solar Radiation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A27AC8-2537-48C4-AD57-4D8FDB976D09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4610101" y="1757835"/>
            <a:ext cx="588858" cy="11331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045664-130D-4936-9A27-C7BC17A3630C}"/>
              </a:ext>
            </a:extLst>
          </p:cNvPr>
          <p:cNvSpPr txBox="1"/>
          <p:nvPr/>
        </p:nvSpPr>
        <p:spPr>
          <a:xfrm>
            <a:off x="4610101" y="2598003"/>
            <a:ext cx="2790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Air Temp + Humidity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3A4554-3D6E-47C7-A8A5-AA0EFA59DEB7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4021243" y="2715524"/>
            <a:ext cx="588858" cy="11331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B4306E8-6ABF-40CB-BF0F-7AC46095F1B5}"/>
              </a:ext>
            </a:extLst>
          </p:cNvPr>
          <p:cNvSpPr txBox="1"/>
          <p:nvPr/>
        </p:nvSpPr>
        <p:spPr>
          <a:xfrm>
            <a:off x="4610101" y="3324859"/>
            <a:ext cx="2338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Logger Enclosure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5DBBEB-B6A8-48B1-AA1F-6F8C6F662AA3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021243" y="3442380"/>
            <a:ext cx="588858" cy="11331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18FA3FF-343E-4260-BFE5-7CC3E8253369}"/>
              </a:ext>
            </a:extLst>
          </p:cNvPr>
          <p:cNvSpPr txBox="1"/>
          <p:nvPr/>
        </p:nvSpPr>
        <p:spPr>
          <a:xfrm>
            <a:off x="6276457" y="3875682"/>
            <a:ext cx="3207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Bare soil for 4 inch</a:t>
            </a:r>
          </a:p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Depth Soil Temperature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3196ED-3023-4551-AEBF-58CFD9FFEEB3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7880005" y="4706679"/>
            <a:ext cx="0" cy="55112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0DDB1A-67B6-4339-8D12-56BA87E469C8}"/>
              </a:ext>
            </a:extLst>
          </p:cNvPr>
          <p:cNvSpPr txBox="1"/>
          <p:nvPr/>
        </p:nvSpPr>
        <p:spPr>
          <a:xfrm>
            <a:off x="8711413" y="2955527"/>
            <a:ext cx="2064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Tipping Bucket</a:t>
            </a:r>
          </a:p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Rain Gauge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E67FBC-F17E-45E4-8314-F94E5A59D77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9743459" y="3786524"/>
            <a:ext cx="238741" cy="78689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0D25822-5318-4832-9579-4A5CD0D23C1F}"/>
              </a:ext>
            </a:extLst>
          </p:cNvPr>
          <p:cNvSpPr txBox="1"/>
          <p:nvPr/>
        </p:nvSpPr>
        <p:spPr>
          <a:xfrm>
            <a:off x="1949989" y="5656848"/>
            <a:ext cx="3207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12, 24, &amp; 50 inch depth</a:t>
            </a:r>
          </a:p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Soil Temperature + Moisture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72433A-9185-446C-84A9-DC431AA1AA93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5157085" y="5024283"/>
            <a:ext cx="805565" cy="123273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465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ISU Soil Moisture Caveats Galore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12, 24, and 50 inch depth readings for moisture + temperature</a:t>
            </a:r>
          </a:p>
          <a:p>
            <a:r>
              <a:rPr lang="en-US" dirty="0"/>
              <a:t>4 inch soil temperature is not in the crop field</a:t>
            </a:r>
          </a:p>
          <a:p>
            <a:r>
              <a:rPr lang="en-US" dirty="0"/>
              <a:t>Sensors don’t work properly when soil is frozen</a:t>
            </a:r>
          </a:p>
          <a:p>
            <a:r>
              <a:rPr lang="en-US" dirty="0"/>
              <a:t>We’ve had issues with lightning knocking out sensors</a:t>
            </a:r>
          </a:p>
          <a:p>
            <a:r>
              <a:rPr lang="en-US" dirty="0"/>
              <a:t>Newly installed sensors need time to find equilibrium</a:t>
            </a:r>
          </a:p>
        </p:txBody>
      </p:sp>
    </p:spTree>
    <p:extLst>
      <p:ext uri="{BB962C8B-B14F-4D97-AF65-F5344CB8AC3E}">
        <p14:creationId xmlns:p14="http://schemas.microsoft.com/office/powerpoint/2010/main" val="2269157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525" y="26988"/>
            <a:ext cx="9006416" cy="6754812"/>
          </a:xfrm>
        </p:spPr>
      </p:pic>
      <p:sp>
        <p:nvSpPr>
          <p:cNvPr id="11" name="TextBox 10"/>
          <p:cNvSpPr txBox="1"/>
          <p:nvPr/>
        </p:nvSpPr>
        <p:spPr>
          <a:xfrm>
            <a:off x="10864705" y="347663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266733" y="4186238"/>
            <a:ext cx="2286000" cy="1295399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F06CD6-3A3C-4F58-B909-A27BEDB91C73}"/>
              </a:ext>
            </a:extLst>
          </p:cNvPr>
          <p:cNvSpPr txBox="1"/>
          <p:nvPr/>
        </p:nvSpPr>
        <p:spPr>
          <a:xfrm>
            <a:off x="342900" y="1285874"/>
            <a:ext cx="25636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Four inch depth soil temperatures are the most popular product from the network.</a:t>
            </a:r>
          </a:p>
        </p:txBody>
      </p:sp>
    </p:spTree>
    <p:extLst>
      <p:ext uri="{BB962C8B-B14F-4D97-AF65-F5344CB8AC3E}">
        <p14:creationId xmlns:p14="http://schemas.microsoft.com/office/powerpoint/2010/main" val="853609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1181-E5F8-4651-96DA-8E58B9822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presentation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0694C-BCBA-4C3E-B060-1874116A7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Inform of resources available for the provision of E</a:t>
            </a:r>
          </a:p>
          <a:p>
            <a:r>
              <a:rPr lang="en-US" dirty="0"/>
              <a:t>Discuss environmental variables relevant to G x E x M</a:t>
            </a:r>
          </a:p>
          <a:p>
            <a:pPr lvl="1"/>
            <a:r>
              <a:rPr lang="en-US" dirty="0"/>
              <a:t>Air Temperature, Humidity, and Wind</a:t>
            </a:r>
          </a:p>
          <a:p>
            <a:pPr lvl="1"/>
            <a:r>
              <a:rPr lang="en-US" dirty="0"/>
              <a:t>Precipitation</a:t>
            </a:r>
          </a:p>
          <a:p>
            <a:pPr lvl="1"/>
            <a:r>
              <a:rPr lang="en-US" dirty="0"/>
              <a:t>Solar Radiation</a:t>
            </a:r>
          </a:p>
          <a:p>
            <a:pPr lvl="1"/>
            <a:r>
              <a:rPr lang="en-US" dirty="0"/>
              <a:t>Soil Moisture and Temperature</a:t>
            </a:r>
          </a:p>
          <a:p>
            <a:r>
              <a:rPr lang="en-US" dirty="0"/>
              <a:t>Scare you with the complexities of using such data at field scale so to</a:t>
            </a:r>
          </a:p>
          <a:p>
            <a:r>
              <a:rPr lang="en-US" dirty="0"/>
              <a:t>Encourage you to stop by my office to discuss your E needs and then to</a:t>
            </a:r>
          </a:p>
          <a:p>
            <a:r>
              <a:rPr lang="en-US" dirty="0"/>
              <a:t>Write me into your grants so that I can stick around here!</a:t>
            </a:r>
          </a:p>
          <a:p>
            <a:pPr lvl="1"/>
            <a:r>
              <a:rPr lang="en-US" dirty="0"/>
              <a:t>(Or I take food donations for poor grad students and postdocs)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253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" t="6890" r="5712" b="61523"/>
          <a:stretch/>
        </p:blipFill>
        <p:spPr>
          <a:xfrm>
            <a:off x="2819402" y="445532"/>
            <a:ext cx="8814709" cy="3124200"/>
          </a:xfrm>
        </p:spPr>
      </p:pic>
      <p:sp>
        <p:nvSpPr>
          <p:cNvPr id="11" name="TextBox 10"/>
          <p:cNvSpPr txBox="1"/>
          <p:nvPr/>
        </p:nvSpPr>
        <p:spPr>
          <a:xfrm>
            <a:off x="10532976" y="3939796"/>
            <a:ext cx="110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458201" y="928688"/>
            <a:ext cx="1295400" cy="2183844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88890" r="5556" b="6666"/>
          <a:stretch/>
        </p:blipFill>
        <p:spPr>
          <a:xfrm>
            <a:off x="3505202" y="3627397"/>
            <a:ext cx="8128909" cy="439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24BEA4-E5FA-43FD-A3F4-9F9B090033A7}"/>
              </a:ext>
            </a:extLst>
          </p:cNvPr>
          <p:cNvSpPr txBox="1"/>
          <p:nvPr/>
        </p:nvSpPr>
        <p:spPr>
          <a:xfrm>
            <a:off x="417426" y="4124462"/>
            <a:ext cx="101155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Soil moisture data can be very informative!  Though, not all plots are this pretty!</a:t>
            </a:r>
          </a:p>
          <a:p>
            <a:endParaRPr lang="en-US" sz="2800" dirty="0"/>
          </a:p>
          <a:p>
            <a:r>
              <a:rPr lang="en-US" sz="2800" dirty="0"/>
              <a:t>The lack of a soil moisture value at a shallower depth is a problem we hope to address with a new sensor.</a:t>
            </a:r>
          </a:p>
        </p:txBody>
      </p:sp>
    </p:spTree>
    <p:extLst>
      <p:ext uri="{BB962C8B-B14F-4D97-AF65-F5344CB8AC3E}">
        <p14:creationId xmlns:p14="http://schemas.microsoft.com/office/powerpoint/2010/main" val="3068916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63" y="0"/>
            <a:ext cx="9006416" cy="6754812"/>
          </a:xfrm>
        </p:spPr>
      </p:pic>
      <p:sp>
        <p:nvSpPr>
          <p:cNvPr id="11" name="TextBox 10"/>
          <p:cNvSpPr txBox="1"/>
          <p:nvPr/>
        </p:nvSpPr>
        <p:spPr>
          <a:xfrm>
            <a:off x="10658475" y="103188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8561B-30D1-4993-A92A-FAA4BF626DFA}"/>
              </a:ext>
            </a:extLst>
          </p:cNvPr>
          <p:cNvSpPr txBox="1"/>
          <p:nvPr/>
        </p:nvSpPr>
        <p:spPr>
          <a:xfrm>
            <a:off x="342900" y="1285874"/>
            <a:ext cx="25636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Providing more meaningful SM data in relatable units has been a challenge.</a:t>
            </a:r>
          </a:p>
          <a:p>
            <a:endParaRPr lang="en-US" sz="2400" dirty="0"/>
          </a:p>
          <a:p>
            <a:r>
              <a:rPr lang="en-US" sz="2400" dirty="0"/>
              <a:t>Would love to collaborate with anybody interested in this topic, I have the data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1273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Variables to Discuss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2133600"/>
            <a:ext cx="9514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Air Temperature, Humidity, and Wind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b="1" dirty="0"/>
              <a:t>Solar Radiation</a:t>
            </a:r>
          </a:p>
        </p:txBody>
      </p:sp>
    </p:spTree>
    <p:extLst>
      <p:ext uri="{BB962C8B-B14F-4D97-AF65-F5344CB8AC3E}">
        <p14:creationId xmlns:p14="http://schemas.microsoft.com/office/powerpoint/2010/main" val="1443356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B6A06-FDC6-457E-B7B0-77A9EAD37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772" y="379413"/>
            <a:ext cx="300746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Clear vs Party Cloudy</a:t>
            </a:r>
          </a:p>
        </p:txBody>
      </p:sp>
      <p:pic>
        <p:nvPicPr>
          <p:cNvPr id="4" name="Picture 3" descr="A picture containing sitting, red, white, different&#10;&#10;Description automatically generated">
            <a:extLst>
              <a:ext uri="{FF2B5EF4-FFF2-40B4-BE49-F238E27FC236}">
                <a16:creationId xmlns:a16="http://schemas.microsoft.com/office/drawing/2014/main" id="{38E04D16-9526-4014-85B9-9F354004A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" y="193338"/>
            <a:ext cx="8399383" cy="6299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B74596-C3E5-43A7-8E3E-B5682658D3A1}"/>
              </a:ext>
            </a:extLst>
          </p:cNvPr>
          <p:cNvSpPr txBox="1"/>
          <p:nvPr/>
        </p:nvSpPr>
        <p:spPr>
          <a:xfrm>
            <a:off x="8466306" y="1828800"/>
            <a:ext cx="33074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One minute resolution data shows the impact of individual clouds.</a:t>
            </a:r>
          </a:p>
          <a:p>
            <a:endParaRPr lang="en-US" sz="3200" dirty="0"/>
          </a:p>
          <a:p>
            <a:r>
              <a:rPr lang="en-US" sz="3200" dirty="0"/>
              <a:t>Do you need to know this variability?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5FB0F6-79E4-45A8-BB71-D31EDA608463}"/>
              </a:ext>
            </a:extLst>
          </p:cNvPr>
          <p:cNvSpPr txBox="1"/>
          <p:nvPr/>
        </p:nvSpPr>
        <p:spPr>
          <a:xfrm>
            <a:off x="9325948" y="6286379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120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7F63E6-28CF-4BC8-A3AF-FF5FF8499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3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D3A85B-FC04-4C28-B2E3-F6443553E805}"/>
              </a:ext>
            </a:extLst>
          </p:cNvPr>
          <p:cNvSpPr txBox="1"/>
          <p:nvPr/>
        </p:nvSpPr>
        <p:spPr>
          <a:xfrm>
            <a:off x="9338553" y="6225702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29E7830-9D2E-4E90-B727-83910EF3EA4E}"/>
              </a:ext>
            </a:extLst>
          </p:cNvPr>
          <p:cNvSpPr/>
          <p:nvPr/>
        </p:nvSpPr>
        <p:spPr>
          <a:xfrm rot="5400000">
            <a:off x="7622758" y="3807019"/>
            <a:ext cx="241910" cy="25433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DB02CD-D2AF-4A1A-89CE-D131AF9321F2}"/>
              </a:ext>
            </a:extLst>
          </p:cNvPr>
          <p:cNvSpPr txBox="1"/>
          <p:nvPr/>
        </p:nvSpPr>
        <p:spPr>
          <a:xfrm>
            <a:off x="9015413" y="4554214"/>
            <a:ext cx="22612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Gold Star for whomever knows what this is?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B5B5096-D10C-4554-A65C-79F9582B9739}"/>
              </a:ext>
            </a:extLst>
          </p:cNvPr>
          <p:cNvSpPr/>
          <p:nvPr/>
        </p:nvSpPr>
        <p:spPr>
          <a:xfrm rot="5400000">
            <a:off x="7227471" y="-30579"/>
            <a:ext cx="241911" cy="36197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E7FE6-FD23-41EB-8651-7D4CE6313C5F}"/>
              </a:ext>
            </a:extLst>
          </p:cNvPr>
          <p:cNvSpPr txBox="1"/>
          <p:nvPr/>
        </p:nvSpPr>
        <p:spPr>
          <a:xfrm>
            <a:off x="9338553" y="1261444"/>
            <a:ext cx="2099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More radiation than during a clear day?</a:t>
            </a:r>
          </a:p>
        </p:txBody>
      </p:sp>
    </p:spTree>
    <p:extLst>
      <p:ext uri="{BB962C8B-B14F-4D97-AF65-F5344CB8AC3E}">
        <p14:creationId xmlns:p14="http://schemas.microsoft.com/office/powerpoint/2010/main" val="642249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jack, electronics, indoor, sitting&#10;&#10;Description automatically generated">
            <a:extLst>
              <a:ext uri="{FF2B5EF4-FFF2-40B4-BE49-F238E27FC236}">
                <a16:creationId xmlns:a16="http://schemas.microsoft.com/office/drawing/2014/main" id="{0749D7B7-18FA-4A37-9DED-3901A728A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9787"/>
            <a:ext cx="12227963" cy="813757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127509-0245-41E4-A78C-D1D28E889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586" y="365125"/>
            <a:ext cx="5731213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 I have time for more shameless promotion?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036AE-E729-4E39-8847-F6213FC8A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2586" y="1825625"/>
            <a:ext cx="5731214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A significant goal of my project is to provide the needed E data for other projects to apply to their disciplines.</a:t>
            </a:r>
          </a:p>
          <a:p>
            <a:r>
              <a:rPr lang="en-US" dirty="0">
                <a:solidFill>
                  <a:schemeClr val="bg1"/>
                </a:solidFill>
              </a:rPr>
              <a:t>Like a utility, my project is simply providing electricity (the data) via a standard plugin (data formats) that others can use and treat like a black box if they want.</a:t>
            </a:r>
          </a:p>
          <a:p>
            <a:r>
              <a:rPr lang="en-US" dirty="0">
                <a:solidFill>
                  <a:schemeClr val="bg1"/>
                </a:solidFill>
              </a:rPr>
              <a:t>For more intensive and sometimes sponsored usage cases, custom interfaces and workflows are provided.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13084B-A116-4F8F-8734-4DF2931B3688}"/>
              </a:ext>
            </a:extLst>
          </p:cNvPr>
          <p:cNvSpPr txBox="1"/>
          <p:nvPr/>
        </p:nvSpPr>
        <p:spPr>
          <a:xfrm>
            <a:off x="1186774" y="6492875"/>
            <a:ext cx="346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https://www.homestructions.com/</a:t>
            </a:r>
          </a:p>
        </p:txBody>
      </p:sp>
    </p:spTree>
    <p:extLst>
      <p:ext uri="{BB962C8B-B14F-4D97-AF65-F5344CB8AC3E}">
        <p14:creationId xmlns:p14="http://schemas.microsoft.com/office/powerpoint/2010/main" val="2995705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08A0-AA0B-4864-A0AA-896295E2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 Grain </a:t>
            </a:r>
            <a:r>
              <a:rPr lang="en-US" dirty="0" err="1"/>
              <a:t>Drydown</a:t>
            </a:r>
            <a:r>
              <a:rPr lang="en-US" dirty="0"/>
              <a:t> Tool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10B0402-48D0-47BB-9DB9-53EF2FFB9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889" y="1825625"/>
            <a:ext cx="7230662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2C1905-DAF3-49B8-829D-86108AF33DB5}"/>
              </a:ext>
            </a:extLst>
          </p:cNvPr>
          <p:cNvSpPr txBox="1"/>
          <p:nvPr/>
        </p:nvSpPr>
        <p:spPr>
          <a:xfrm>
            <a:off x="838200" y="5807631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27062-ED54-4173-A315-896B4A19B7F3}"/>
              </a:ext>
            </a:extLst>
          </p:cNvPr>
          <p:cNvSpPr txBox="1"/>
          <p:nvPr/>
        </p:nvSpPr>
        <p:spPr>
          <a:xfrm>
            <a:off x="838200" y="2107942"/>
            <a:ext cx="28146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Provides a high resolution grid of data to drive a corn grain </a:t>
            </a:r>
            <a:r>
              <a:rPr lang="en-US" dirty="0" err="1"/>
              <a:t>drydown</a:t>
            </a:r>
            <a:r>
              <a:rPr lang="en-US" dirty="0"/>
              <a:t> model.</a:t>
            </a:r>
          </a:p>
          <a:p>
            <a:endParaRPr lang="en-US" dirty="0"/>
          </a:p>
          <a:p>
            <a:r>
              <a:rPr lang="en-US" dirty="0"/>
              <a:t>Tool runs on extension website and makes automated API calls to a web service running on the IEM website.</a:t>
            </a:r>
          </a:p>
        </p:txBody>
      </p:sp>
    </p:spTree>
    <p:extLst>
      <p:ext uri="{BB962C8B-B14F-4D97-AF65-F5344CB8AC3E}">
        <p14:creationId xmlns:p14="http://schemas.microsoft.com/office/powerpoint/2010/main" val="2294666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739F5-1F76-4CD2-A19B-B1C88316E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and Assessment of Cropping </a:t>
            </a:r>
            <a:r>
              <a:rPr lang="en-US" dirty="0" err="1"/>
              <a:t>sysTemS</a:t>
            </a:r>
            <a:r>
              <a:rPr lang="en-US" dirty="0"/>
              <a:t> (FACTS)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B2A4D94-A835-42C2-B2FB-C11B16279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853" y="1788070"/>
            <a:ext cx="12320447" cy="361260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97F0FA-EE96-4A36-8E81-FC1FD3A22194}"/>
              </a:ext>
            </a:extLst>
          </p:cNvPr>
          <p:cNvSpPr txBox="1"/>
          <p:nvPr/>
        </p:nvSpPr>
        <p:spPr>
          <a:xfrm>
            <a:off x="2828925" y="5972175"/>
            <a:ext cx="4439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3"/>
              </a:rPr>
              <a:t>https://crops.extension.iastate.edu/facts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9752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C0D56-F6E9-4433-8394-EFDF7A23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Erosion Project: https://dailyerosion.org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88E2F0A-A43E-49C3-8E75-558B8D603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118" y="1690688"/>
            <a:ext cx="6546682" cy="480218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FBEB80-4129-4DFB-A7D8-8C9E17A5097B}"/>
              </a:ext>
            </a:extLst>
          </p:cNvPr>
          <p:cNvSpPr txBox="1"/>
          <p:nvPr/>
        </p:nvSpPr>
        <p:spPr>
          <a:xfrm>
            <a:off x="838200" y="1766114"/>
            <a:ext cx="36195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Drs Rick Cruse and Brian Gelder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“Big data” project with a 17 year long TODO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Suite of tools and extensive processing to provide IEM E data to the soil erosion model WEPP to provide daily HUC12 estimates of soil erosion, water runoff, and other fields.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sampling framework and a data schema called ACPF for scenario studies </a:t>
            </a:r>
          </a:p>
        </p:txBody>
      </p:sp>
    </p:spTree>
    <p:extLst>
      <p:ext uri="{BB962C8B-B14F-4D97-AF65-F5344CB8AC3E}">
        <p14:creationId xmlns:p14="http://schemas.microsoft.com/office/powerpoint/2010/main" val="4253167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838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OK, enough of my rambling…. Questions?</a:t>
            </a:r>
            <a:br>
              <a:rPr lang="en-US" dirty="0"/>
            </a:br>
            <a:r>
              <a:rPr lang="en-US" dirty="0">
                <a:hlinkClick r:id="rId2"/>
              </a:rPr>
              <a:t>https://mesonet.agron.iastate.edu</a:t>
            </a:r>
            <a:br>
              <a:rPr lang="en-US" dirty="0"/>
            </a:br>
            <a:r>
              <a:rPr lang="en-US" dirty="0"/>
              <a:t>“Info” Tab -&gt; Presentations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417" y="2747210"/>
            <a:ext cx="2723882" cy="319639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3117347"/>
            <a:ext cx="4267200" cy="2286000"/>
          </a:xfrm>
        </p:spPr>
        <p:txBody>
          <a:bodyPr/>
          <a:lstStyle/>
          <a:p>
            <a:r>
              <a:rPr lang="en-US" dirty="0"/>
              <a:t>3027 Agronomy</a:t>
            </a:r>
          </a:p>
          <a:p>
            <a:r>
              <a:rPr lang="en-US" dirty="0"/>
              <a:t>Twitter: 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akrherz@iastate.edu</a:t>
            </a:r>
          </a:p>
          <a:p>
            <a:r>
              <a:rPr lang="en-US" dirty="0"/>
              <a:t>515-451-9249</a:t>
            </a:r>
          </a:p>
        </p:txBody>
      </p:sp>
    </p:spTree>
    <p:extLst>
      <p:ext uri="{BB962C8B-B14F-4D97-AF65-F5344CB8AC3E}">
        <p14:creationId xmlns:p14="http://schemas.microsoft.com/office/powerpoint/2010/main" val="30390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2E23-AE2B-438C-9327-AD5E18EAD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7574" y="365125"/>
            <a:ext cx="789622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Providing (most of) the E</a:t>
            </a:r>
            <a:br>
              <a:rPr lang="en-US" dirty="0"/>
            </a:br>
            <a:r>
              <a:rPr lang="en-US" dirty="0"/>
              <a:t>Iowa </a:t>
            </a:r>
            <a:r>
              <a:rPr lang="en-US" b="1" dirty="0"/>
              <a:t>Environmental </a:t>
            </a:r>
            <a:r>
              <a:rPr lang="en-US" dirty="0" err="1"/>
              <a:t>Mesonet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B449F2-1C94-41F9-904C-728C8D554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013" y="3968"/>
            <a:ext cx="2686050" cy="2047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75F74B-C598-458E-966C-79A7F9E86396}"/>
              </a:ext>
            </a:extLst>
          </p:cNvPr>
          <p:cNvSpPr txBox="1"/>
          <p:nvPr/>
        </p:nvSpPr>
        <p:spPr>
          <a:xfrm>
            <a:off x="3457574" y="1248509"/>
            <a:ext cx="8177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https://mesonet.agron.iastate.edu</a:t>
            </a:r>
            <a:r>
              <a:rPr lang="en-US" sz="2800" dirty="0"/>
              <a:t> (Google: “IEM ISU”)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79CB5F-4A0F-4E6E-956D-A8C152705A3D}"/>
              </a:ext>
            </a:extLst>
          </p:cNvPr>
          <p:cNvSpPr txBox="1"/>
          <p:nvPr/>
        </p:nvSpPr>
        <p:spPr>
          <a:xfrm>
            <a:off x="481013" y="2337891"/>
            <a:ext cx="1002351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ISU Agronomy project since 2001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en-US" sz="2400" dirty="0" err="1"/>
              <a:t>Mesonet</a:t>
            </a:r>
            <a:r>
              <a:rPr lang="en-US" sz="2400" dirty="0"/>
              <a:t>” is a meteorology term describing a network of observations on a </a:t>
            </a:r>
            <a:br>
              <a:rPr lang="en-US" sz="2400" dirty="0"/>
            </a:br>
            <a:r>
              <a:rPr lang="en-US" sz="2400" dirty="0"/>
              <a:t>spatial scale ~10s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Crazy website with all kinds of apps and portals to get lost in and cry over.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Please </a:t>
            </a:r>
            <a:r>
              <a:rPr lang="en-US" sz="2400" dirty="0" err="1"/>
              <a:t>please</a:t>
            </a:r>
            <a:r>
              <a:rPr lang="en-US" sz="2400" dirty="0"/>
              <a:t> </a:t>
            </a:r>
            <a:r>
              <a:rPr lang="en-US" sz="2400" dirty="0" err="1"/>
              <a:t>please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the main point for today</a:t>
            </a:r>
            <a:r>
              <a:rPr lang="en-US" sz="2400" dirty="0"/>
              <a:t>, talk to me about 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Tweet me! @</a:t>
            </a:r>
            <a:r>
              <a:rPr lang="en-US" sz="2400" dirty="0" err="1"/>
              <a:t>akrherz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Call me! 515 294 5978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Stop by my office! 3027 Agronomy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Email me! akrherz@iastate.edu</a:t>
            </a:r>
          </a:p>
        </p:txBody>
      </p:sp>
    </p:spTree>
    <p:extLst>
      <p:ext uri="{BB962C8B-B14F-4D97-AF65-F5344CB8AC3E}">
        <p14:creationId xmlns:p14="http://schemas.microsoft.com/office/powerpoint/2010/main" val="1297102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77" y="766765"/>
            <a:ext cx="6234048" cy="5213230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630312" y="681037"/>
            <a:ext cx="4680626" cy="5495926"/>
          </a:xfrm>
        </p:spPr>
        <p:txBody>
          <a:bodyPr>
            <a:normAutofit/>
          </a:bodyPr>
          <a:lstStyle/>
          <a:p>
            <a:r>
              <a:rPr lang="en-US" dirty="0"/>
              <a:t>The website aggregates data from many different data sources.</a:t>
            </a:r>
          </a:p>
          <a:p>
            <a:r>
              <a:rPr lang="en-US" dirty="0"/>
              <a:t>Data is generally organized by acronym heavy “Networks”,</a:t>
            </a:r>
          </a:p>
          <a:p>
            <a:pPr lvl="1"/>
            <a:r>
              <a:rPr lang="en-US" dirty="0"/>
              <a:t>ISU Soil Moisture Network is one such network.</a:t>
            </a:r>
          </a:p>
          <a:p>
            <a:r>
              <a:rPr lang="en-US" dirty="0"/>
              <a:t>“Daily Feature” highlights some relevant and deep linked plot each day.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FACA4-6863-4991-A13C-A9F38F605D53}"/>
              </a:ext>
            </a:extLst>
          </p:cNvPr>
          <p:cNvSpPr txBox="1"/>
          <p:nvPr/>
        </p:nvSpPr>
        <p:spPr>
          <a:xfrm>
            <a:off x="1428749" y="157817"/>
            <a:ext cx="8177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https://mesonet.agron.iastate.edu</a:t>
            </a:r>
            <a:r>
              <a:rPr lang="en-US" sz="2800" dirty="0"/>
              <a:t> (Google: “IEM ISU”)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89D5FE-E1E6-4FBA-94A9-96101B687343}"/>
              </a:ext>
            </a:extLst>
          </p:cNvPr>
          <p:cNvSpPr/>
          <p:nvPr/>
        </p:nvSpPr>
        <p:spPr>
          <a:xfrm>
            <a:off x="3471863" y="1428750"/>
            <a:ext cx="542925" cy="2143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4444EC-D531-4335-A023-C558A72712A3}"/>
              </a:ext>
            </a:extLst>
          </p:cNvPr>
          <p:cNvSpPr/>
          <p:nvPr/>
        </p:nvSpPr>
        <p:spPr>
          <a:xfrm>
            <a:off x="295275" y="2038350"/>
            <a:ext cx="1476375" cy="290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5B0D1D-B467-4121-BAC9-CF562BA5D599}"/>
              </a:ext>
            </a:extLst>
          </p:cNvPr>
          <p:cNvSpPr/>
          <p:nvPr/>
        </p:nvSpPr>
        <p:spPr>
          <a:xfrm>
            <a:off x="5095875" y="3881438"/>
            <a:ext cx="1233488" cy="219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93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7E4155-849E-4A87-A27F-D2DD0F070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does more than just provide E data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AC855-D457-482F-B26F-C00334B92B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 you download some data from my fancy pants website in Excel format, now what?</a:t>
            </a:r>
          </a:p>
          <a:p>
            <a:r>
              <a:rPr lang="en-US" dirty="0"/>
              <a:t>You don’t want to become an Excel pivot table expert.</a:t>
            </a:r>
          </a:p>
          <a:p>
            <a:r>
              <a:rPr lang="en-US" dirty="0"/>
              <a:t>Your STAT 201 class was at 8 AM</a:t>
            </a:r>
          </a:p>
          <a:p>
            <a:r>
              <a:rPr lang="en-US" dirty="0"/>
              <a:t>So there’s an “</a:t>
            </a:r>
            <a:r>
              <a:rPr lang="en-US" dirty="0" err="1"/>
              <a:t>Autoplot</a:t>
            </a:r>
            <a:r>
              <a:rPr lang="en-US" dirty="0"/>
              <a:t>” app for that… </a:t>
            </a:r>
          </a:p>
          <a:p>
            <a:endParaRPr lang="en-US" dirty="0"/>
          </a:p>
        </p:txBody>
      </p:sp>
      <p:pic>
        <p:nvPicPr>
          <p:cNvPr id="8" name="Content Placeholder 7" descr="A picture containing person, man, standing, holding&#10;&#10;Description automatically generated">
            <a:extLst>
              <a:ext uri="{FF2B5EF4-FFF2-40B4-BE49-F238E27FC236}">
                <a16:creationId xmlns:a16="http://schemas.microsoft.com/office/drawing/2014/main" id="{0CD342AA-9701-46C8-A3CA-D42D9AB1D4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18797"/>
            <a:ext cx="5181600" cy="276499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8D1471-F9BA-4957-9139-CCE03CE8F03C}"/>
              </a:ext>
            </a:extLst>
          </p:cNvPr>
          <p:cNvSpPr txBox="1"/>
          <p:nvPr/>
        </p:nvSpPr>
        <p:spPr>
          <a:xfrm>
            <a:off x="9494559" y="5383791"/>
            <a:ext cx="201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https://imgflip.com</a:t>
            </a:r>
          </a:p>
        </p:txBody>
      </p:sp>
    </p:spTree>
    <p:extLst>
      <p:ext uri="{BB962C8B-B14F-4D97-AF65-F5344CB8AC3E}">
        <p14:creationId xmlns:p14="http://schemas.microsoft.com/office/powerpoint/2010/main" val="1648768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1" y="0"/>
            <a:ext cx="511688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85224" y="1375590"/>
            <a:ext cx="3908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Plot Type (207 of them currently)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1" y="2031480"/>
            <a:ext cx="196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Plot Options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67600" y="3068936"/>
            <a:ext cx="286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Hopelessly Terse Description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67600" y="4572000"/>
            <a:ext cx="2368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 Generated Plot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67601" y="5867400"/>
            <a:ext cx="3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 Raw Data (Excel) or CSV</a:t>
            </a:r>
          </a:p>
        </p:txBody>
      </p:sp>
      <p:cxnSp>
        <p:nvCxnSpPr>
          <p:cNvPr id="13" name="Straight Arrow Connector 12"/>
          <p:cNvCxnSpPr>
            <a:cxnSpLocks/>
            <a:stCxn id="6" idx="1"/>
          </p:cNvCxnSpPr>
          <p:nvPr/>
        </p:nvCxnSpPr>
        <p:spPr>
          <a:xfrm flipH="1" flipV="1">
            <a:off x="6791828" y="662638"/>
            <a:ext cx="593396" cy="8976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6793290" y="1958202"/>
            <a:ext cx="674311" cy="2441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5" idx="3"/>
          </p:cNvCxnSpPr>
          <p:nvPr/>
        </p:nvCxnSpPr>
        <p:spPr>
          <a:xfrm flipH="1">
            <a:off x="6793290" y="3254706"/>
            <a:ext cx="674311" cy="1742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810000" y="6132752"/>
            <a:ext cx="3657600" cy="5511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334000" y="4720612"/>
            <a:ext cx="2130674" cy="5616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385224" y="134105"/>
            <a:ext cx="47509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IEM</a:t>
            </a:r>
          </a:p>
          <a:p>
            <a:r>
              <a:rPr lang="en-US" sz="3200" b="1" dirty="0"/>
              <a:t>“Automated Data Plotting”</a:t>
            </a:r>
          </a:p>
        </p:txBody>
      </p:sp>
    </p:spTree>
    <p:extLst>
      <p:ext uri="{BB962C8B-B14F-4D97-AF65-F5344CB8AC3E}">
        <p14:creationId xmlns:p14="http://schemas.microsoft.com/office/powerpoint/2010/main" val="1221855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IEM Aggregated Networks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0065611"/>
              </p:ext>
            </p:extLst>
          </p:nvPr>
        </p:nvGraphicFramePr>
        <p:xfrm>
          <a:off x="538162" y="1438275"/>
          <a:ext cx="11115676" cy="505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1">
                  <a:extLst>
                    <a:ext uri="{9D8B030D-6E8A-4147-A177-3AD203B41FA5}">
                      <a16:colId xmlns:a16="http://schemas.microsoft.com/office/drawing/2014/main" val="3790491294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862399358"/>
                    </a:ext>
                  </a:extLst>
                </a:gridCol>
                <a:gridCol w="7529512">
                  <a:extLst>
                    <a:ext uri="{9D8B030D-6E8A-4147-A177-3AD203B41FA5}">
                      <a16:colId xmlns:a16="http://schemas.microsoft.com/office/drawing/2014/main" val="7882202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Acronym /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37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ASOS / AWOS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Global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 classification of </a:t>
                      </a:r>
                      <a:r>
                        <a:rPr lang="en-US" b="1" dirty="0"/>
                        <a:t>Airport weather stations </a:t>
                      </a:r>
                      <a:r>
                        <a:rPr lang="en-US" dirty="0"/>
                        <a:t>operated by the FAA, NWS, DoD, and state DOTs.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00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CoCoRaHS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Citizen science reporting “daily” snowfall, snow depth and precipitation.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517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NWS COOP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 Weather Service Cooperative Observers reporting “daily” high and low temperatures, precipitation, and snowfall.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1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DCP / HADS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North America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 grouping of many different types of sensors that focus on hydrology.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39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ISU Soil Moisture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Iowa State operated network of weather stations focused on Agriculture weather data needs.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630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NLAE Flux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Advanced monitoring stations by the USDA NLAE monitoring various fluxes from agricultural landscapes.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70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RWIS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DOT Roadway Weather Information Systems monitoring weather and pavement state.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384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Midwest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USDA Soil Climate Analysis 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88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Various other stations.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262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0921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network should I use?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6728863"/>
              </p:ext>
            </p:extLst>
          </p:nvPr>
        </p:nvGraphicFramePr>
        <p:xfrm>
          <a:off x="542925" y="1600200"/>
          <a:ext cx="11029950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363">
                  <a:extLst>
                    <a:ext uri="{9D8B030D-6E8A-4147-A177-3AD203B41FA5}">
                      <a16:colId xmlns:a16="http://schemas.microsoft.com/office/drawing/2014/main" val="3790491294"/>
                    </a:ext>
                  </a:extLst>
                </a:gridCol>
                <a:gridCol w="2614612">
                  <a:extLst>
                    <a:ext uri="{9D8B030D-6E8A-4147-A177-3AD203B41FA5}">
                      <a16:colId xmlns:a16="http://schemas.microsoft.com/office/drawing/2014/main" val="3434706790"/>
                    </a:ext>
                  </a:extLst>
                </a:gridCol>
                <a:gridCol w="4371975">
                  <a:extLst>
                    <a:ext uri="{9D8B030D-6E8A-4147-A177-3AD203B41FA5}">
                      <a16:colId xmlns:a16="http://schemas.microsoft.com/office/drawing/2014/main" val="7882202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Need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Interval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37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“Daily” High/Low Temps + Precipitation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NWS COOP</a:t>
                      </a:r>
                      <a:br>
                        <a:rPr lang="en-US" dirty="0"/>
                      </a:br>
                      <a:r>
                        <a:rPr lang="en-US" dirty="0"/>
                        <a:t>IEM “Long Term Climate” / “</a:t>
                      </a:r>
                      <a:r>
                        <a:rPr lang="en-US" dirty="0" err="1"/>
                        <a:t>Climodat</a:t>
                      </a:r>
                      <a:r>
                        <a:rPr lang="en-US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00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Air Temperatures + Precipitation (not snow)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Hourly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ASOS/AWOS + ISU Soil Moisture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517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Daily + Hourly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</a:t>
                      </a:r>
                      <a:r>
                        <a:rPr lang="en-US" baseline="0" dirty="0"/>
                        <a:t> Moisture</a:t>
                      </a:r>
                      <a:br>
                        <a:rPr lang="en-US" baseline="0" dirty="0"/>
                      </a:br>
                      <a:r>
                        <a:rPr lang="en-US" baseline="0" dirty="0"/>
                        <a:t>ASOS / AWOS (Airport weather stations)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1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Solar</a:t>
                      </a:r>
                      <a:r>
                        <a:rPr lang="en-US" baseline="0" dirty="0"/>
                        <a:t> Radiation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Daily + Hourly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 Moisture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39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Soil Temperature/Moisture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Daily + Hourly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 Moisture / SCAN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630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Daily + Hourly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ISU Soil Moisture / ASOS / AWOS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70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037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2042</Words>
  <Application>Microsoft Office PowerPoint</Application>
  <PresentationFormat>Widescreen</PresentationFormat>
  <Paragraphs>289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Consolas</vt:lpstr>
      <vt:lpstr>Office Theme</vt:lpstr>
      <vt:lpstr>Providing the E in G x E x M (well, most of the E)</vt:lpstr>
      <vt:lpstr>Genetics (G) x Environment (E) x Management (M)</vt:lpstr>
      <vt:lpstr>My presentation goals</vt:lpstr>
      <vt:lpstr>Providing (most of) the E Iowa Environmental Mesonet </vt:lpstr>
      <vt:lpstr>PowerPoint Presentation</vt:lpstr>
      <vt:lpstr>Website does more than just provide E data </vt:lpstr>
      <vt:lpstr>PowerPoint Presentation</vt:lpstr>
      <vt:lpstr>IEM Aggregated Networks</vt:lpstr>
      <vt:lpstr>Which network should I use?</vt:lpstr>
      <vt:lpstr>Do you know what you want?</vt:lpstr>
      <vt:lpstr>Data Variables to Discuss</vt:lpstr>
      <vt:lpstr>Daily Bias</vt:lpstr>
      <vt:lpstr>Understanding micro-climates</vt:lpstr>
      <vt:lpstr>Urban Heat Island</vt:lpstr>
      <vt:lpstr>Soil Differences</vt:lpstr>
      <vt:lpstr>Relative Humidity</vt:lpstr>
      <vt:lpstr>Vapor Pressure Deficit (VPD)</vt:lpstr>
      <vt:lpstr>PowerPoint Presentation</vt:lpstr>
      <vt:lpstr>PowerPoint Presentation</vt:lpstr>
      <vt:lpstr>Data Variables to Discuss</vt:lpstr>
      <vt:lpstr>Precipitation Variability</vt:lpstr>
      <vt:lpstr>Bah, My weather station at my house is highly accurate!</vt:lpstr>
      <vt:lpstr>The answer to: “How much did it rain in Ames on 25 June 2010?” </vt:lpstr>
      <vt:lpstr>RADAR does not measure precip.</vt:lpstr>
      <vt:lpstr>Welcome back to, Do you know what you want?</vt:lpstr>
      <vt:lpstr>Data Variables to Discuss</vt:lpstr>
      <vt:lpstr>ISU Soil Moisture Station</vt:lpstr>
      <vt:lpstr>ISU Soil Moisture Caveats Galore</vt:lpstr>
      <vt:lpstr>PowerPoint Presentation</vt:lpstr>
      <vt:lpstr>PowerPoint Presentation</vt:lpstr>
      <vt:lpstr>PowerPoint Presentation</vt:lpstr>
      <vt:lpstr>Data Variables to Discuss</vt:lpstr>
      <vt:lpstr>Clear vs Party Cloudy</vt:lpstr>
      <vt:lpstr>PowerPoint Presentation</vt:lpstr>
      <vt:lpstr>Do I have time for more shameless promotion?</vt:lpstr>
      <vt:lpstr>Corn Grain Drydown Tool</vt:lpstr>
      <vt:lpstr>Forecast and Assessment of Cropping sysTemS (FACTS)</vt:lpstr>
      <vt:lpstr>Daily Erosion Project: https://dailyerosion.org</vt:lpstr>
      <vt:lpstr>OK, enough of my rambling…. Questions? https://mesonet.agron.iastate.edu “Info” Tab -&gt; Presentations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Providing the E in G x E x M (well, most of the E)</dc:title>
  <dc:creator>Daryl Herzmann</dc:creator>
  <cp:lastModifiedBy>Herzmann, Daryl E [AGRON]</cp:lastModifiedBy>
  <cp:revision>57</cp:revision>
  <dcterms:created xsi:type="dcterms:W3CDTF">2020-01-30T18:02:14Z</dcterms:created>
  <dcterms:modified xsi:type="dcterms:W3CDTF">2020-02-05T17:07:48Z</dcterms:modified>
</cp:coreProperties>
</file>